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1" r:id="rId16"/>
    <p:sldId id="370" r:id="rId17"/>
    <p:sldId id="372" r:id="rId18"/>
    <p:sldId id="3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7DA"/>
    <a:srgbClr val="D2B9C2"/>
    <a:srgbClr val="D2A2A0"/>
    <a:srgbClr val="D2BDC4"/>
    <a:srgbClr val="D2A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0E325-2BA6-4962-9D48-9AAFA6C329A9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43E71-F5A6-41AD-87DB-D474E869981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2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6DF9-DE94-4EF1-9110-B20B6359E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F45DD-D0B5-4D57-B9DF-4DAEF25E5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D3F50-2406-475F-8A56-B86C023F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C955B-D518-4CDC-A7BD-32884237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763F6-5716-4514-AFDB-FD6A8FA7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D3E3-7E3B-4F29-B52B-78F15C42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0CBCC-F2CD-4939-9B19-D21B35D39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9D55A-107B-42B7-8166-6A0F6DE2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CA74-7FD5-4752-8CC2-1A28734D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D7F8D-23BF-4B89-B65B-CC2FDBFE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86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EEFFFE-FDB1-4D1A-9B7B-AB024F01C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0AD88-DDEA-42B5-A7CE-32571CF68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721C-FE4C-4EB8-9804-25D9538C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02D52-847F-465D-9113-434402C1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2BB67-129B-4765-B552-AAAAEC03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20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F068-E7CA-4B0C-9C91-37CA7B7B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1411-2BBA-492E-B194-50DA4503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E4F0-9199-444A-98D9-52D5FC9A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18D3-07E9-4707-A0F6-0A656718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ED64B-62CE-42A8-9CDF-A370E202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28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CDBA-76A8-4B4B-9001-35396F9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67278-21B1-4A7F-B93A-D650A4A3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312E-2ACF-4510-B60F-5D3DF975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81901-76D8-48C7-9199-18564D5BE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E2549-57A2-4D99-916F-C22BC7BA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0703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00A3-86BF-47AE-B15D-44F1FF2C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50CB-27DE-4B75-B173-9837EA9DF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B6B8-F929-4389-917D-F804BA98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6CF4F-65C6-4E16-9527-698094D6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E3D2-15B8-4C19-9A7D-7A9D8907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856D0-DB30-41FF-9970-DE5E5EC1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1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FE2-C990-48A6-8B12-1E687F92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C77D-84CF-4E90-B00F-2956603A7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B2B00-58F9-4747-B5BC-C236273A8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056C7-2557-430F-8F3F-EA33A3DED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02952-049C-4034-A4B4-A731F21BE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E2653-CE7C-4FE2-83D7-B46A6C2B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F26C5-86C5-4AA4-8087-860F85C0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221AE-1908-438A-A3BE-8F8FDF0F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39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8B1E-7306-4356-9C1C-0A08AC58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0904C-7706-4DCD-9B7E-40EBF651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8A8B5-584D-41D7-BDC0-959D3FA14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1690-F0BB-4822-814E-5EC88469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97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3596C-FEEA-4E98-9969-52EDA5AB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5E21C-38CE-4FAF-8031-F4952E6B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1E707-9274-4460-91F4-095E310F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49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64BD-1E0E-4B80-9C26-94BE4382E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868D-8C22-46BD-A6EE-8CC77612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C2827-A873-421C-ABC4-7AFE73387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F4C0D-45F1-4E4C-94A4-B22F808F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DC996-DCDD-497C-9839-C369A0EB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63926-506C-44B3-9238-D759D98A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90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F513-E428-4D4D-9981-1202B344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F0E7D-62CC-4212-850B-759B3A355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0AF62-B7A6-4782-917C-CD82AB2EB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F97FD-B36E-4004-892D-1758C6C4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9FE00-E75E-4D27-9F7B-316FF4D4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E2F6B-1F5E-45DA-9CA5-E14C8C7D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2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0ACA9B-F45F-4F97-85C9-5EB9755D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43FE-F066-4E1F-823C-3876C7C5A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C6AAC-4FA4-4A25-A304-D916D76C5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30A9-1635-4C66-A4BB-328442A09D77}" type="datetimeFigureOut">
              <a:rPr lang="en-CA" smtClean="0"/>
              <a:t>2023-10-25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8D50-FF54-4637-A6CD-01D678D8A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0C1A-C032-46AC-85FE-8B31C0900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7BFC2-88AB-4B80-802A-A3EC411858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69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docs.github.com/en/pages/getting-started-with-github-pages/creating-a-github-pages-si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1D7D-ABDE-467C-BA62-CDE8F1BC5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3"/>
            <a:ext cx="9144000" cy="2387600"/>
          </a:xfrm>
        </p:spPr>
        <p:txBody>
          <a:bodyPr/>
          <a:lstStyle/>
          <a:p>
            <a:r>
              <a:rPr lang="en-CA" dirty="0"/>
              <a:t>Web Development 2</a:t>
            </a:r>
          </a:p>
        </p:txBody>
      </p:sp>
    </p:spTree>
    <p:extLst>
      <p:ext uri="{BB962C8B-B14F-4D97-AF65-F5344CB8AC3E}">
        <p14:creationId xmlns:p14="http://schemas.microsoft.com/office/powerpoint/2010/main" val="84999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D89A-A7CC-1EEB-E1FC-C4C801FF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2044"/>
            <a:ext cx="10515600" cy="1325563"/>
          </a:xfrm>
        </p:spPr>
        <p:txBody>
          <a:bodyPr/>
          <a:lstStyle/>
          <a:p>
            <a:r>
              <a:rPr lang="en-CA" dirty="0"/>
              <a:t>Project 1b -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E526-4520-3A28-CD64-40AE2BEC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7607"/>
            <a:ext cx="6722660" cy="5005268"/>
          </a:xfrm>
        </p:spPr>
        <p:txBody>
          <a:bodyPr>
            <a:normAutofit/>
          </a:bodyPr>
          <a:lstStyle/>
          <a:p>
            <a:r>
              <a:rPr lang="en-CA" dirty="0"/>
              <a:t>Technical Requirements</a:t>
            </a:r>
          </a:p>
          <a:p>
            <a:pPr lvl="1"/>
            <a:r>
              <a:rPr lang="en-CA" dirty="0"/>
              <a:t>One or more page website</a:t>
            </a:r>
          </a:p>
          <a:p>
            <a:pPr lvl="1"/>
            <a:r>
              <a:rPr lang="en-CA" dirty="0"/>
              <a:t>Hosted and shared using GitHub’s Pages feature</a:t>
            </a:r>
          </a:p>
          <a:p>
            <a:pPr lvl="2"/>
            <a:r>
              <a:rPr lang="en-CA" dirty="0"/>
              <a:t>See this link for instructions on how to create a GitHub Pages site:</a:t>
            </a:r>
          </a:p>
          <a:p>
            <a:pPr lvl="3"/>
            <a:r>
              <a:rPr lang="en-CA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https://docs.github.com/en/pages/getting-started-with-github-pages/creating-a-github-pages-site</a:t>
            </a:r>
            <a:r>
              <a:rPr lang="en-CA" dirty="0">
                <a:effectLst/>
              </a:rPr>
              <a:t> </a:t>
            </a:r>
          </a:p>
          <a:p>
            <a:pPr lvl="1"/>
            <a:r>
              <a:rPr lang="en-CA" dirty="0"/>
              <a:t>Share the URL to your site with the class in the Slack channel for the Web Scripting 3 course</a:t>
            </a:r>
          </a:p>
          <a:p>
            <a:r>
              <a:rPr lang="en-CA" dirty="0"/>
              <a:t>Content Requirements</a:t>
            </a:r>
          </a:p>
          <a:p>
            <a:pPr lvl="1"/>
            <a:r>
              <a:rPr lang="en-CA" dirty="0"/>
              <a:t>Like the presentation, answer the what, why,  where, and how of your chosen topic</a:t>
            </a:r>
          </a:p>
        </p:txBody>
      </p:sp>
      <p:pic>
        <p:nvPicPr>
          <p:cNvPr id="5" name="Picture 4" descr="Hands creating a webpage wireframe">
            <a:extLst>
              <a:ext uri="{FF2B5EF4-FFF2-40B4-BE49-F238E27FC236}">
                <a16:creationId xmlns:a16="http://schemas.microsoft.com/office/drawing/2014/main" id="{6EE3423C-C021-6B1B-3C65-29487906B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0209"/>
          <a:stretch/>
        </p:blipFill>
        <p:spPr>
          <a:xfrm>
            <a:off x="8164064" y="2097573"/>
            <a:ext cx="3393292" cy="37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CDD-B9DC-CC3B-B5B4-C5E4DA4D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1325563"/>
          </a:xfrm>
        </p:spPr>
        <p:txBody>
          <a:bodyPr/>
          <a:lstStyle/>
          <a:p>
            <a:r>
              <a:rPr lang="en-CA" dirty="0"/>
              <a:t>Project 1a – Presentation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B988-B73C-EA65-BFF8-648F8473E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75" y="1548448"/>
            <a:ext cx="10515599" cy="5051306"/>
          </a:xfrm>
        </p:spPr>
        <p:txBody>
          <a:bodyPr>
            <a:normAutofit fontScale="47500" lnSpcReduction="20000"/>
          </a:bodyPr>
          <a:lstStyle/>
          <a:p>
            <a:r>
              <a:rPr lang="en-CA" sz="4000" dirty="0"/>
              <a:t>Excellent level for the evaluation criteria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Topic Understanding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Demonstrate a comprehensive understanding of your selected web technology and articulate its use cases and applications well.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Code Demo and Walk-Through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Provide an exceptionally clear and insightful code demonstration that not only works but significantly contributes to the understanding of the technology.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Presentation Skills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Deliver a presentation that is exceptionally clear, engaging, and well-organized, capturing and maintaining the audience's attention throughout.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Group Collaboration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Exhibit clear evidence of equitable and effective collaboration among all group members, where everyone has contributed significantly to the project.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Relevance and Originality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Go beyond the basic requirements by adding unique perspectives or elements that are not only relevant but offer original insights into the topic.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Time Management</a:t>
            </a:r>
            <a:r>
              <a:rPr lang="en-CA" sz="4000" b="0" i="0" u="none" strike="noStrike" dirty="0">
                <a:solidFill>
                  <a:srgbClr val="374151"/>
                </a:solidFill>
                <a:effectLst/>
              </a:rPr>
              <a:t>: Adhere perfectly to the 10–20-minute guideline, utilizing the time effectively to cover all important points without rushing or stretching the content.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99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3CDD-B9DC-CC3B-B5B4-C5E4DA4D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6006"/>
            <a:ext cx="10515600" cy="1325563"/>
          </a:xfrm>
        </p:spPr>
        <p:txBody>
          <a:bodyPr/>
          <a:lstStyle/>
          <a:p>
            <a:r>
              <a:rPr lang="en-CA" dirty="0"/>
              <a:t>Project 1b – Website Rubric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B988-B73C-EA65-BFF8-648F8473E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129"/>
            <a:ext cx="10515599" cy="5051306"/>
          </a:xfrm>
        </p:spPr>
        <p:txBody>
          <a:bodyPr>
            <a:normAutofit fontScale="55000" lnSpcReduction="20000"/>
          </a:bodyPr>
          <a:lstStyle/>
          <a:p>
            <a:r>
              <a:rPr lang="en-CA" sz="4000" dirty="0"/>
              <a:t>Excellent level for the evaluation criteria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Content Quality: </a:t>
            </a:r>
            <a:r>
              <a:rPr lang="en-CA" sz="4000" i="0" u="none" strike="noStrike" dirty="0">
                <a:solidFill>
                  <a:srgbClr val="374151"/>
                </a:solidFill>
                <a:effectLst/>
              </a:rPr>
              <a:t>Present a comprehensive and insightful overview of the selected technology that fulfills all specified content requirements, leaving no gaps in information.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Design and Usability: </a:t>
            </a:r>
            <a:r>
              <a:rPr lang="en-CA" sz="4000" i="0" u="none" strike="noStrike" dirty="0">
                <a:solidFill>
                  <a:srgbClr val="374151"/>
                </a:solidFill>
                <a:effectLst/>
              </a:rPr>
              <a:t>Create an exceptionally user-friendly and visually appealing design that complements and enhances the content, ensuring a seamless user experience.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Code Quality: </a:t>
            </a:r>
            <a:r>
              <a:rPr lang="en-CA" sz="4000" i="0" u="none" strike="noStrike" dirty="0">
                <a:solidFill>
                  <a:srgbClr val="374151"/>
                </a:solidFill>
                <a:effectLst/>
              </a:rPr>
              <a:t>Develop clean, efficient code that adheres to industry best practices, demonstrating mastery over the technologies used.</a:t>
            </a:r>
          </a:p>
          <a:p>
            <a:pPr lvl="1">
              <a:lnSpc>
                <a:spcPct val="140000"/>
              </a:lnSpc>
            </a:pPr>
            <a:r>
              <a:rPr lang="en-CA" sz="4000" b="1" i="0" u="none" strike="noStrike" dirty="0">
                <a:solidFill>
                  <a:srgbClr val="374151"/>
                </a:solidFill>
                <a:effectLst/>
              </a:rPr>
              <a:t>GitHub Pages: </a:t>
            </a:r>
            <a:r>
              <a:rPr lang="en-CA" sz="4000" i="0" u="none" strike="noStrike" dirty="0">
                <a:solidFill>
                  <a:srgbClr val="374151"/>
                </a:solidFill>
                <a:effectLst/>
              </a:rPr>
              <a:t>Maintain a well-organized public repository and properly set up the GitHub Pages site. The URL should be shared as instructed, and the repository should facilitate easy navigation.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942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6B3E-98B2-5D1C-3CB8-B162FD91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7CC2-141E-3D75-0E81-BC80BD9A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Live In-Class Presentation</a:t>
            </a:r>
          </a:p>
          <a:p>
            <a:r>
              <a:rPr lang="en-CA" dirty="0"/>
              <a:t>One group member should submit a URL to the group’s GitHub Pages URL</a:t>
            </a:r>
          </a:p>
        </p:txBody>
      </p:sp>
    </p:spTree>
    <p:extLst>
      <p:ext uri="{BB962C8B-B14F-4D97-AF65-F5344CB8AC3E}">
        <p14:creationId xmlns:p14="http://schemas.microsoft.com/office/powerpoint/2010/main" val="11761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1733-C5AD-A4CF-127D-C902DE6F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Penalties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3109-9F8C-2CE3-E8A5-C27486648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Presentation component</a:t>
            </a:r>
          </a:p>
          <a:p>
            <a:pPr lvl="1"/>
            <a:r>
              <a:rPr lang="en-CA" dirty="0"/>
              <a:t>10% for not being in attendance for other group presentations</a:t>
            </a:r>
          </a:p>
          <a:p>
            <a:r>
              <a:rPr lang="en-CA" dirty="0"/>
              <a:t>Website component</a:t>
            </a:r>
          </a:p>
          <a:p>
            <a:pPr lvl="1"/>
            <a:r>
              <a:rPr lang="en-CA" dirty="0"/>
              <a:t>5% per to a maximum of 50%</a:t>
            </a:r>
          </a:p>
          <a:p>
            <a:pPr lvl="1"/>
            <a:r>
              <a:rPr lang="en-CA" dirty="0"/>
              <a:t>No projects accepted that are more than 14 days late</a:t>
            </a:r>
          </a:p>
        </p:txBody>
      </p:sp>
    </p:spTree>
    <p:extLst>
      <p:ext uri="{BB962C8B-B14F-4D97-AF65-F5344CB8AC3E}">
        <p14:creationId xmlns:p14="http://schemas.microsoft.com/office/powerpoint/2010/main" val="50878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44DD-5C44-51DF-E104-896738E0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77"/>
            <a:ext cx="10515600" cy="1325563"/>
          </a:xfrm>
        </p:spPr>
        <p:txBody>
          <a:bodyPr/>
          <a:lstStyle/>
          <a:p>
            <a:r>
              <a:rPr lang="en-CA" dirty="0"/>
              <a:t>Strategies for Effective 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21F4-7E6D-A0C2-F100-887F599F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140"/>
            <a:ext cx="10515600" cy="4413319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Clear Role Assignment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Define roles and responsibilities for each group member to ensure a balanced workload.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Communication Channels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Establish a regular communication channel such as Slack, Microsoft Teams, or regular meetings to keep everyone in the loop.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Timelines and Milestones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Develop a project timeline with milestones and deadlines to keep the team on track.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Conflict Resolution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Agree on a method for resolving conflicts or making decisions, whether by majority vote or consensus.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1088A-CE14-60E5-C8AD-33B508484DBA}"/>
              </a:ext>
            </a:extLst>
          </p:cNvPr>
          <p:cNvSpPr txBox="1"/>
          <p:nvPr/>
        </p:nvSpPr>
        <p:spPr>
          <a:xfrm>
            <a:off x="379760" y="6513830"/>
            <a:ext cx="487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The above edited points were originally  generated by </a:t>
            </a:r>
            <a:r>
              <a:rPr lang="en-US" sz="1200" dirty="0" err="1"/>
              <a:t>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567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44DD-5C44-51DF-E104-896738E0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77"/>
            <a:ext cx="10515600" cy="1325563"/>
          </a:xfrm>
        </p:spPr>
        <p:txBody>
          <a:bodyPr/>
          <a:lstStyle/>
          <a:p>
            <a:r>
              <a:rPr lang="en-CA" dirty="0"/>
              <a:t>Strategies for Effective 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21F4-7E6D-A0C2-F100-887F599F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614"/>
            <a:ext cx="10515600" cy="4686276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Version Control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Utilize version control tools like Git to manage changes and avoid work duplication.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Regular Check-ins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Schedule meetings to assess progress, discuss challenges, and recalibrate roles or tasks as needed.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Peer Reviews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Incorporate a peer review process to evaluate each other’s contributions and ensure high-quality output.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i="0" u="none" strike="noStrike" dirty="0">
                <a:solidFill>
                  <a:srgbClr val="374151"/>
                </a:solidFill>
                <a:effectLst/>
                <a:latin typeface="Söhne"/>
              </a:rPr>
              <a:t>Feedback Loops</a:t>
            </a:r>
            <a:r>
              <a:rPr lang="en-CA" b="0" i="0" u="none" strike="noStrike" dirty="0">
                <a:solidFill>
                  <a:srgbClr val="374151"/>
                </a:solidFill>
                <a:effectLst/>
                <a:latin typeface="Söhne"/>
              </a:rPr>
              <a:t>: Create mechanisms for internal feedback before the final submission to improve the quality of the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1088A-CE14-60E5-C8AD-33B508484DBA}"/>
              </a:ext>
            </a:extLst>
          </p:cNvPr>
          <p:cNvSpPr txBox="1"/>
          <p:nvPr/>
        </p:nvSpPr>
        <p:spPr>
          <a:xfrm>
            <a:off x="379760" y="6513830"/>
            <a:ext cx="487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The above edited points were originally  generated by </a:t>
            </a:r>
            <a:r>
              <a:rPr lang="en-US" sz="1200" dirty="0" err="1"/>
              <a:t>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05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D6B2-6D1A-C961-B196-46E37F07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C5F5-02FD-7E83-B94E-F1F1E972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What technology should my presentation be in?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You can use whatever you like…</a:t>
            </a:r>
          </a:p>
          <a:p>
            <a:pPr lvl="2">
              <a:lnSpc>
                <a:spcPct val="115000"/>
              </a:lnSpc>
            </a:pPr>
            <a:r>
              <a:rPr lang="en-CA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PPT, Google Slides, Canva, or other web-based presentation tools could be used.</a:t>
            </a:r>
          </a:p>
          <a:p>
            <a:pPr lvl="2">
              <a:lnSpc>
                <a:spcPct val="115000"/>
              </a:lnSpc>
            </a:pPr>
            <a:r>
              <a:rPr lang="en-CA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Create a web page and present that.</a:t>
            </a:r>
          </a:p>
          <a:p>
            <a:pPr lvl="2">
              <a:lnSpc>
                <a:spcPct val="115000"/>
              </a:lnSpc>
            </a:pPr>
            <a:r>
              <a:rPr lang="en-CA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Create demo pages and show your code…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The goal of the presentation is to communicate what, why, where, and how of the technology to the class.</a:t>
            </a:r>
          </a:p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Can we show a pre-existing YouTube video not made by our group on the screen and call it a day?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No, however, if the video you are showing is less than 30% of the total duration of your presentation, then that is fine.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You are allowed to include links to videos or embed videos made by others on your GitHub Pages website.</a:t>
            </a:r>
          </a:p>
        </p:txBody>
      </p:sp>
    </p:spTree>
    <p:extLst>
      <p:ext uri="{BB962C8B-B14F-4D97-AF65-F5344CB8AC3E}">
        <p14:creationId xmlns:p14="http://schemas.microsoft.com/office/powerpoint/2010/main" val="134240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D6B2-6D1A-C961-B196-46E37F07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C5F5-02FD-7E83-B94E-F1F1E972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3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Can we use Bootstrap for our GitHub pages site?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Yes</a:t>
            </a:r>
          </a:p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Can we use other web technologies like Sass and jQuery?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Yes, if</a:t>
            </a:r>
            <a:r>
              <a:rPr lang="en-CA" sz="2000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it is compatible with GitHub Pages</a:t>
            </a:r>
            <a:endParaRPr lang="en-CA" sz="20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Can we upload our presentation to our GitHub pages site?</a:t>
            </a:r>
          </a:p>
          <a:p>
            <a:pPr lvl="1">
              <a:lnSpc>
                <a:spcPct val="115000"/>
              </a:lnSpc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Yes, if you think it adds to your webpage.</a:t>
            </a:r>
          </a:p>
          <a:p>
            <a:pPr lvl="2">
              <a:lnSpc>
                <a:spcPct val="115000"/>
              </a:lnSpc>
            </a:pPr>
            <a:r>
              <a:rPr lang="en-CA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Just make sure to link to it in your document. Don’t just upload it to your GitHub repo.</a:t>
            </a:r>
          </a:p>
          <a:p>
            <a:pPr>
              <a:lnSpc>
                <a:spcPct val="115000"/>
              </a:lnSpc>
            </a:pPr>
            <a:r>
              <a:rPr lang="en-CA" sz="2000" b="1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 we have to attend the other group presentations?</a:t>
            </a: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en-CA" sz="20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Yes, if you do not attend the other groups’ presentations without a valid reason, you will receive a 10% penalty.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155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AA9E-8D51-56CC-67ED-E067D7C0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03"/>
            <a:ext cx="9144000" cy="2387600"/>
          </a:xfrm>
        </p:spPr>
        <p:txBody>
          <a:bodyPr/>
          <a:lstStyle/>
          <a:p>
            <a:r>
              <a:rPr lang="en-CA" dirty="0"/>
              <a:t>Project </a:t>
            </a:r>
            <a:br>
              <a:rPr lang="en-CA" dirty="0"/>
            </a:br>
            <a:r>
              <a:rPr lang="en-CA" dirty="0"/>
              <a:t>1a and 1b</a:t>
            </a:r>
          </a:p>
        </p:txBody>
      </p:sp>
    </p:spTree>
    <p:extLst>
      <p:ext uri="{BB962C8B-B14F-4D97-AF65-F5344CB8AC3E}">
        <p14:creationId xmlns:p14="http://schemas.microsoft.com/office/powerpoint/2010/main" val="245974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A760-BBB6-5F9A-ED5E-B0809206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47"/>
            <a:ext cx="10515600" cy="1325563"/>
          </a:xfrm>
        </p:spPr>
        <p:txBody>
          <a:bodyPr/>
          <a:lstStyle/>
          <a:p>
            <a:r>
              <a:rPr lang="en-CA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4494-7804-B464-33A5-0C997FE1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210"/>
            <a:ext cx="10515600" cy="483448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CA" dirty="0"/>
              <a:t>Research a new web technology as part of a group and present what you have learned to the class</a:t>
            </a:r>
          </a:p>
          <a:p>
            <a:pPr>
              <a:lnSpc>
                <a:spcPct val="130000"/>
              </a:lnSpc>
            </a:pPr>
            <a:r>
              <a:rPr lang="en-CA" dirty="0"/>
              <a:t>Create a website that provides an overview of the technology that you researched</a:t>
            </a:r>
          </a:p>
          <a:p>
            <a:pPr>
              <a:lnSpc>
                <a:spcPct val="130000"/>
              </a:lnSpc>
            </a:pPr>
            <a:r>
              <a:rPr lang="en-CA" dirty="0"/>
              <a:t> This is a group project</a:t>
            </a:r>
          </a:p>
          <a:p>
            <a:pPr lvl="1">
              <a:lnSpc>
                <a:spcPct val="130000"/>
              </a:lnSpc>
            </a:pPr>
            <a:r>
              <a:rPr lang="en-CA" dirty="0"/>
              <a:t>The instructor will assign groups</a:t>
            </a:r>
          </a:p>
          <a:p>
            <a:pPr lvl="1">
              <a:lnSpc>
                <a:spcPct val="130000"/>
              </a:lnSpc>
            </a:pPr>
            <a:r>
              <a:rPr lang="en-CA" dirty="0"/>
              <a:t>Groups will be the same for both projects 1a, 1b, and 2</a:t>
            </a:r>
          </a:p>
          <a:p>
            <a:pPr>
              <a:lnSpc>
                <a:spcPct val="130000"/>
              </a:lnSpc>
            </a:pPr>
            <a:r>
              <a:rPr lang="en-CA" dirty="0"/>
              <a:t>Due December 4 – 6</a:t>
            </a:r>
          </a:p>
          <a:p>
            <a:pPr lvl="1">
              <a:lnSpc>
                <a:spcPct val="130000"/>
              </a:lnSpc>
            </a:pPr>
            <a:r>
              <a:rPr lang="en-CA" dirty="0"/>
              <a:t>Depends on the selected presentation date</a:t>
            </a:r>
          </a:p>
          <a:p>
            <a:pPr>
              <a:lnSpc>
                <a:spcPct val="130000"/>
              </a:lnSpc>
            </a:pPr>
            <a:r>
              <a:rPr lang="en-CA" dirty="0"/>
              <a:t>More details can be found on the instruction sheet for this project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375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0D39-84FF-6EEF-01D4-14AA3A27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EEB1-189B-09BF-3977-B8AB6E63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CA" b="1" dirty="0"/>
              <a:t>Group Collaboration: </a:t>
            </a:r>
            <a:r>
              <a:rPr lang="en-CA" dirty="0"/>
              <a:t>Learn the essentials of effective teamwork, contributing equitably to a shared goal.</a:t>
            </a:r>
          </a:p>
          <a:p>
            <a:pPr>
              <a:lnSpc>
                <a:spcPct val="140000"/>
              </a:lnSpc>
            </a:pPr>
            <a:r>
              <a:rPr lang="en-CA" b="1" dirty="0"/>
              <a:t>Modern Web Tools: </a:t>
            </a:r>
            <a:r>
              <a:rPr lang="en-CA" dirty="0"/>
              <a:t>Gain hands-on experience with contemporary web tools like Git for version control and Sass for CSS pre-processing.</a:t>
            </a:r>
          </a:p>
          <a:p>
            <a:pPr>
              <a:lnSpc>
                <a:spcPct val="140000"/>
              </a:lnSpc>
            </a:pPr>
            <a:r>
              <a:rPr lang="en-CA" b="1" dirty="0"/>
              <a:t>Exploratory Research: </a:t>
            </a:r>
            <a:r>
              <a:rPr lang="en-CA" dirty="0"/>
              <a:t>Investigate emerging trends or technologies in web development and summarize findings.</a:t>
            </a:r>
          </a:p>
          <a:p>
            <a:pPr>
              <a:lnSpc>
                <a:spcPct val="140000"/>
              </a:lnSpc>
            </a:pPr>
            <a:r>
              <a:rPr lang="en-CA" b="1" dirty="0"/>
              <a:t>Knowledge Sharing: </a:t>
            </a:r>
            <a:r>
              <a:rPr lang="en-CA" dirty="0"/>
              <a:t>Share acquired insights with the class via a presentation and website, fostering a collaborative learning environment.</a:t>
            </a:r>
          </a:p>
          <a:p>
            <a:pPr>
              <a:lnSpc>
                <a:spcPct val="140000"/>
              </a:lnSpc>
            </a:pPr>
            <a:r>
              <a:rPr lang="en-CA" b="1" dirty="0"/>
              <a:t>Presentation Skills: </a:t>
            </a:r>
            <a:r>
              <a:rPr lang="en-CA" dirty="0"/>
              <a:t>Develop the ability to convey technical information clearly and compellingly.</a:t>
            </a:r>
          </a:p>
          <a:p>
            <a:pPr>
              <a:lnSpc>
                <a:spcPct val="140000"/>
              </a:lnSpc>
            </a:pPr>
            <a:r>
              <a:rPr lang="en-CA" b="1" dirty="0"/>
              <a:t>Communication Skills: </a:t>
            </a:r>
            <a:r>
              <a:rPr lang="en-CA" dirty="0"/>
              <a:t>Build essential communication skills vital for succeeding in the professional world.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664FF-2503-71A4-C6DF-F05767BF9F48}"/>
              </a:ext>
            </a:extLst>
          </p:cNvPr>
          <p:cNvSpPr txBox="1"/>
          <p:nvPr/>
        </p:nvSpPr>
        <p:spPr>
          <a:xfrm>
            <a:off x="379760" y="6513830"/>
            <a:ext cx="7262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The above points generated by </a:t>
            </a:r>
            <a:r>
              <a:rPr lang="en-US" sz="1200" dirty="0" err="1"/>
              <a:t>ChatGPT</a:t>
            </a:r>
            <a:r>
              <a:rPr lang="en-US" sz="1200" dirty="0"/>
              <a:t> from rough objectives provided by Michael Whyte</a:t>
            </a:r>
          </a:p>
        </p:txBody>
      </p:sp>
    </p:spTree>
    <p:extLst>
      <p:ext uri="{BB962C8B-B14F-4D97-AF65-F5344CB8AC3E}">
        <p14:creationId xmlns:p14="http://schemas.microsoft.com/office/powerpoint/2010/main" val="217838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2D229-FCFE-31DD-2528-BC568C0B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Groups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0F5F-1D6B-012F-6E36-02CA36D5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5746" cy="4351338"/>
          </a:xfrm>
        </p:spPr>
        <p:txBody>
          <a:bodyPr/>
          <a:lstStyle/>
          <a:p>
            <a:r>
              <a:rPr lang="en-CA" dirty="0"/>
              <a:t>Groups will be randomly selected in class</a:t>
            </a:r>
          </a:p>
          <a:p>
            <a:r>
              <a:rPr lang="en-CA" dirty="0"/>
              <a:t>Group size will be 4 – 5 students</a:t>
            </a:r>
          </a:p>
          <a:p>
            <a:r>
              <a:rPr lang="en-CA" dirty="0"/>
              <a:t>Groups will be the same for all projects for the Web Development 2 course</a:t>
            </a:r>
          </a:p>
          <a:p>
            <a:endParaRPr lang="en-CA" dirty="0"/>
          </a:p>
        </p:txBody>
      </p:sp>
      <p:pic>
        <p:nvPicPr>
          <p:cNvPr id="5" name="Picture 4" descr="A group of robots with glowing eyes&#10;&#10;">
            <a:extLst>
              <a:ext uri="{FF2B5EF4-FFF2-40B4-BE49-F238E27FC236}">
                <a16:creationId xmlns:a16="http://schemas.microsoft.com/office/drawing/2014/main" id="{F9B24A3D-B1F7-DF7A-079D-80A38422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569493"/>
            <a:ext cx="5402682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388B-BADF-F825-C39F-07D5A499D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Benefits of 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B8E2-565C-6E13-310C-773D7D2D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965"/>
            <a:ext cx="10515600" cy="426127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CA" sz="1800" b="1" dirty="0"/>
              <a:t>Diverse Perspectives: </a:t>
            </a:r>
            <a:r>
              <a:rPr lang="en-CA" sz="1800" dirty="0"/>
              <a:t>Access to a variety of viewpoints that can lead to more comprehensive solutions.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Skill Enhancement: </a:t>
            </a:r>
            <a:r>
              <a:rPr lang="en-CA" sz="1800" dirty="0"/>
              <a:t>Opportunity to learn from peers, thus improving one's skill set.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Resource Pooling: </a:t>
            </a:r>
            <a:r>
              <a:rPr lang="en-CA" sz="1800" dirty="0"/>
              <a:t>Sharing of resources, be it time, expertise, or tools, to more efficiently achieve project goals.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Shared Responsibility:</a:t>
            </a:r>
            <a:r>
              <a:rPr lang="en-CA" sz="1800" dirty="0"/>
              <a:t> Workload distribution among team members can lead to better time management and less stress.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Accountability:</a:t>
            </a:r>
            <a:r>
              <a:rPr lang="en-CA" sz="1800" dirty="0"/>
              <a:t> Regular group meetings and peer evaluations can foster a sense of responsibility.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Conflict Resolution: </a:t>
            </a:r>
            <a:r>
              <a:rPr lang="en-CA" sz="1800" dirty="0"/>
              <a:t>Learning to resolve disagreements constructively is a valuable workplace skill.</a:t>
            </a:r>
          </a:p>
          <a:p>
            <a:pPr>
              <a:lnSpc>
                <a:spcPct val="120000"/>
              </a:lnSpc>
            </a:pPr>
            <a:r>
              <a:rPr lang="en-CA" sz="1800" b="1" dirty="0"/>
              <a:t>Social Skills: </a:t>
            </a:r>
            <a:r>
              <a:rPr lang="en-CA" sz="1800" dirty="0"/>
              <a:t>Interaction within a group helps improve interpersonal skills, including communication and empathy.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F466B-750F-109F-DC59-A10681C76341}"/>
              </a:ext>
            </a:extLst>
          </p:cNvPr>
          <p:cNvSpPr txBox="1"/>
          <p:nvPr/>
        </p:nvSpPr>
        <p:spPr>
          <a:xfrm>
            <a:off x="379760" y="6513830"/>
            <a:ext cx="487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The above edited points were originally  generated by </a:t>
            </a:r>
            <a:r>
              <a:rPr lang="en-US" sz="1200" dirty="0" err="1"/>
              <a:t>ChatGPT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58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surrounded by a group of people working on laptops">
            <a:extLst>
              <a:ext uri="{FF2B5EF4-FFF2-40B4-BE49-F238E27FC236}">
                <a16:creationId xmlns:a16="http://schemas.microsoft.com/office/drawing/2014/main" id="{D686B6E4-51F8-9369-2C98-36BDCB1D8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7" r="13060" b="6122"/>
          <a:stretch/>
        </p:blipFill>
        <p:spPr>
          <a:xfrm>
            <a:off x="5125648" y="1998000"/>
            <a:ext cx="7056000" cy="48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BA07A-D513-06AA-7F47-8A162E7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Topic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8132-22AD-EAF7-CE55-AE2871D9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4607256" cy="4916369"/>
          </a:xfrm>
        </p:spPr>
        <p:txBody>
          <a:bodyPr>
            <a:normAutofit/>
          </a:bodyPr>
          <a:lstStyle/>
          <a:p>
            <a:r>
              <a:rPr lang="en-CA" dirty="0"/>
              <a:t>Each group must select a unique topic</a:t>
            </a:r>
          </a:p>
          <a:p>
            <a:r>
              <a:rPr lang="en-CA" dirty="0"/>
              <a:t>Topics are selected on a first-come-first-serve basis</a:t>
            </a:r>
          </a:p>
          <a:p>
            <a:pPr lvl="1"/>
            <a:r>
              <a:rPr lang="en-CA" dirty="0"/>
              <a:t>When your group has selected a topic, notify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117942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A07A-D513-06AA-7F47-8A162E7B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4" y="375408"/>
            <a:ext cx="10515600" cy="1325563"/>
          </a:xfrm>
        </p:spPr>
        <p:txBody>
          <a:bodyPr/>
          <a:lstStyle/>
          <a:p>
            <a:r>
              <a:rPr lang="en-CA" dirty="0"/>
              <a:t>Topic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8132-22AD-EAF7-CE55-AE2871D9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06" y="1566224"/>
            <a:ext cx="6682285" cy="4916368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Available Topics</a:t>
            </a:r>
          </a:p>
          <a:p>
            <a:pPr lvl="1"/>
            <a:r>
              <a:rPr lang="en-CA" dirty="0"/>
              <a:t>CSS Custom Properties (CSS Variables)</a:t>
            </a:r>
          </a:p>
          <a:p>
            <a:pPr lvl="1"/>
            <a:r>
              <a:rPr lang="en-CA" dirty="0"/>
              <a:t>CSS Transitions, Transforms, and Animations</a:t>
            </a:r>
          </a:p>
          <a:p>
            <a:pPr lvl="1"/>
            <a:r>
              <a:rPr lang="en-CA" dirty="0"/>
              <a:t>CSS Selectors Beyond Class, ID, and Element Selectors</a:t>
            </a:r>
          </a:p>
          <a:p>
            <a:pPr lvl="1"/>
            <a:r>
              <a:rPr lang="en-CA" dirty="0"/>
              <a:t>3 - 5 New or Up-and-Coming CSS Technologies</a:t>
            </a:r>
          </a:p>
          <a:p>
            <a:pPr lvl="1"/>
            <a:r>
              <a:rPr lang="en-CA" dirty="0"/>
              <a:t>SVG</a:t>
            </a:r>
          </a:p>
          <a:p>
            <a:pPr lvl="1"/>
            <a:r>
              <a:rPr lang="en-CA" dirty="0"/>
              <a:t>Markdown</a:t>
            </a:r>
          </a:p>
          <a:p>
            <a:pPr lvl="1"/>
            <a:r>
              <a:rPr lang="en-CA" dirty="0"/>
              <a:t>Bootstrap or Similar Framework</a:t>
            </a:r>
          </a:p>
          <a:p>
            <a:pPr lvl="1"/>
            <a:r>
              <a:rPr lang="en-CA" dirty="0"/>
              <a:t>Web APIs such as Geolocation, Fetch, and Web Storage</a:t>
            </a:r>
          </a:p>
          <a:p>
            <a:pPr lvl="1"/>
            <a:r>
              <a:rPr lang="en-CA" dirty="0"/>
              <a:t>Static Site Generators</a:t>
            </a:r>
          </a:p>
          <a:p>
            <a:pPr lvl="1"/>
            <a:r>
              <a:rPr lang="en-CA" dirty="0"/>
              <a:t>Progressive Web Apps</a:t>
            </a:r>
          </a:p>
          <a:p>
            <a:pPr lvl="1"/>
            <a:r>
              <a:rPr lang="en-CA" dirty="0"/>
              <a:t>Other Topics with Instructor Approval</a:t>
            </a:r>
          </a:p>
        </p:txBody>
      </p:sp>
      <p:pic>
        <p:nvPicPr>
          <p:cNvPr id="11" name="Picture 10" descr="A computer screen surrounded by web development related text and graphics">
            <a:extLst>
              <a:ext uri="{FF2B5EF4-FFF2-40B4-BE49-F238E27FC236}">
                <a16:creationId xmlns:a16="http://schemas.microsoft.com/office/drawing/2014/main" id="{61A0059F-6495-478F-08B5-6B46B2E57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710"/>
          <a:stretch/>
        </p:blipFill>
        <p:spPr>
          <a:xfrm>
            <a:off x="7715047" y="2110513"/>
            <a:ext cx="3933149" cy="32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8A60-063D-98E2-628A-D1A0549A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1a -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67FE5-ABD5-157E-D8D9-547F207F1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9320" cy="4351338"/>
          </a:xfrm>
        </p:spPr>
        <p:txBody>
          <a:bodyPr>
            <a:normAutofit/>
          </a:bodyPr>
          <a:lstStyle/>
          <a:p>
            <a:r>
              <a:rPr lang="en-CA" dirty="0"/>
              <a:t>Duration 10-20 minutes</a:t>
            </a:r>
          </a:p>
          <a:p>
            <a:r>
              <a:rPr lang="en-CA" dirty="0"/>
              <a:t>Content Requirements</a:t>
            </a:r>
          </a:p>
          <a:p>
            <a:pPr lvl="1"/>
            <a:r>
              <a:rPr lang="en-CA" dirty="0"/>
              <a:t>Technology Overview</a:t>
            </a:r>
          </a:p>
          <a:p>
            <a:pPr lvl="2"/>
            <a:r>
              <a:rPr lang="en-CA" dirty="0"/>
              <a:t>What is it</a:t>
            </a:r>
          </a:p>
          <a:p>
            <a:pPr lvl="2"/>
            <a:r>
              <a:rPr lang="en-CA" dirty="0"/>
              <a:t>What does it do</a:t>
            </a:r>
          </a:p>
          <a:p>
            <a:pPr lvl="2"/>
            <a:r>
              <a:rPr lang="en-CA" dirty="0"/>
              <a:t>Why would you use it</a:t>
            </a:r>
          </a:p>
          <a:p>
            <a:pPr lvl="2"/>
            <a:r>
              <a:rPr lang="en-CA" dirty="0"/>
              <a:t>Where would you use it</a:t>
            </a:r>
          </a:p>
          <a:p>
            <a:pPr lvl="2"/>
            <a:r>
              <a:rPr lang="en-CA" dirty="0"/>
              <a:t>Pros and Cons</a:t>
            </a:r>
          </a:p>
          <a:p>
            <a:pPr lvl="1"/>
            <a:r>
              <a:rPr lang="en-CA" dirty="0"/>
              <a:t>A code demo or technology walk-through</a:t>
            </a:r>
          </a:p>
        </p:txBody>
      </p:sp>
      <p:pic>
        <p:nvPicPr>
          <p:cNvPr id="7" name="Picture 6" descr="A robot presenting information about web development languages to a group of smaller robots ">
            <a:extLst>
              <a:ext uri="{FF2B5EF4-FFF2-40B4-BE49-F238E27FC236}">
                <a16:creationId xmlns:a16="http://schemas.microsoft.com/office/drawing/2014/main" id="{448B9910-08F8-800A-AA60-4AD9490D7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5" b="860"/>
          <a:stretch/>
        </p:blipFill>
        <p:spPr>
          <a:xfrm>
            <a:off x="5710731" y="2133600"/>
            <a:ext cx="5643069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1361</Words>
  <Application>Microsoft Macintosh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 Theme</vt:lpstr>
      <vt:lpstr>Web Development 2</vt:lpstr>
      <vt:lpstr>Project  1a and 1b</vt:lpstr>
      <vt:lpstr>Project Overview</vt:lpstr>
      <vt:lpstr>Project Objectives</vt:lpstr>
      <vt:lpstr>Groups</vt:lpstr>
      <vt:lpstr>Benefits of Group Work</vt:lpstr>
      <vt:lpstr>Topic Selection</vt:lpstr>
      <vt:lpstr>Topic Selection</vt:lpstr>
      <vt:lpstr>Project 1a - Presentation</vt:lpstr>
      <vt:lpstr>Project 1b - Website</vt:lpstr>
      <vt:lpstr>Project 1a – Presentation Rubric</vt:lpstr>
      <vt:lpstr>Project 1b – Website Rubric</vt:lpstr>
      <vt:lpstr>Project Submission</vt:lpstr>
      <vt:lpstr>Project Penalties</vt:lpstr>
      <vt:lpstr>Strategies for Effective Group Work</vt:lpstr>
      <vt:lpstr>Strategies for Effective Group Work</vt:lpstr>
      <vt:lpstr>FAQs</vt:lpstr>
      <vt:lpstr>FAQs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/ CSS</dc:title>
  <dc:creator>Michael Whyte</dc:creator>
  <cp:lastModifiedBy>Michael Whyte</cp:lastModifiedBy>
  <cp:revision>108</cp:revision>
  <cp:lastPrinted>2020-07-07T02:12:46Z</cp:lastPrinted>
  <dcterms:created xsi:type="dcterms:W3CDTF">2018-04-24T18:03:09Z</dcterms:created>
  <dcterms:modified xsi:type="dcterms:W3CDTF">2023-10-26T02:34:57Z</dcterms:modified>
</cp:coreProperties>
</file>